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62"/>
  </p:notesMasterIdLst>
  <p:sldIdLst>
    <p:sldId id="270" r:id="rId2"/>
    <p:sldId id="386" r:id="rId3"/>
    <p:sldId id="469" r:id="rId4"/>
    <p:sldId id="444" r:id="rId5"/>
    <p:sldId id="421" r:id="rId6"/>
    <p:sldId id="446" r:id="rId7"/>
    <p:sldId id="388" r:id="rId8"/>
    <p:sldId id="425" r:id="rId9"/>
    <p:sldId id="420" r:id="rId10"/>
    <p:sldId id="470" r:id="rId11"/>
    <p:sldId id="471" r:id="rId12"/>
    <p:sldId id="473" r:id="rId13"/>
    <p:sldId id="472" r:id="rId14"/>
    <p:sldId id="474" r:id="rId15"/>
    <p:sldId id="449" r:id="rId16"/>
    <p:sldId id="497" r:id="rId17"/>
    <p:sldId id="478" r:id="rId18"/>
    <p:sldId id="480" r:id="rId19"/>
    <p:sldId id="481" r:id="rId20"/>
    <p:sldId id="447" r:id="rId21"/>
    <p:sldId id="482" r:id="rId22"/>
    <p:sldId id="492" r:id="rId23"/>
    <p:sldId id="493" r:id="rId24"/>
    <p:sldId id="484" r:id="rId25"/>
    <p:sldId id="494" r:id="rId26"/>
    <p:sldId id="485" r:id="rId27"/>
    <p:sldId id="486" r:id="rId28"/>
    <p:sldId id="487" r:id="rId29"/>
    <p:sldId id="495" r:id="rId30"/>
    <p:sldId id="490" r:id="rId31"/>
    <p:sldId id="491" r:id="rId32"/>
    <p:sldId id="488" r:id="rId33"/>
    <p:sldId id="489" r:id="rId34"/>
    <p:sldId id="477" r:id="rId35"/>
    <p:sldId id="448" r:id="rId36"/>
    <p:sldId id="424" r:id="rId37"/>
    <p:sldId id="479" r:id="rId38"/>
    <p:sldId id="441" r:id="rId39"/>
    <p:sldId id="475" r:id="rId40"/>
    <p:sldId id="476" r:id="rId41"/>
    <p:sldId id="439" r:id="rId42"/>
    <p:sldId id="451" r:id="rId43"/>
    <p:sldId id="452" r:id="rId44"/>
    <p:sldId id="453" r:id="rId45"/>
    <p:sldId id="454" r:id="rId46"/>
    <p:sldId id="455" r:id="rId47"/>
    <p:sldId id="456" r:id="rId48"/>
    <p:sldId id="457" r:id="rId49"/>
    <p:sldId id="458" r:id="rId50"/>
    <p:sldId id="459" r:id="rId51"/>
    <p:sldId id="460" r:id="rId52"/>
    <p:sldId id="461" r:id="rId53"/>
    <p:sldId id="462" r:id="rId54"/>
    <p:sldId id="463" r:id="rId55"/>
    <p:sldId id="464" r:id="rId56"/>
    <p:sldId id="465" r:id="rId57"/>
    <p:sldId id="466" r:id="rId58"/>
    <p:sldId id="467" r:id="rId59"/>
    <p:sldId id="468" r:id="rId60"/>
    <p:sldId id="384" r:id="rId61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66"/>
    <a:srgbClr val="000099"/>
    <a:srgbClr val="3366CC"/>
    <a:srgbClr val="FFFFFF"/>
    <a:srgbClr val="000066"/>
    <a:srgbClr val="990000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84" autoAdjust="0"/>
  </p:normalViewPr>
  <p:slideViewPr>
    <p:cSldViewPr>
      <p:cViewPr varScale="1">
        <p:scale>
          <a:sx n="85" d="100"/>
          <a:sy n="85" d="100"/>
        </p:scale>
        <p:origin x="-6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66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6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6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66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fld id="{E7A0F4F7-0240-4C51-84D6-4D478DB5F90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4581525"/>
            <a:ext cx="8064500" cy="86677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5495925"/>
            <a:ext cx="8064500" cy="68580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 sz="3400" b="1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5907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9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9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BF6F0D2-02E8-40C3-A929-6F3F6C2377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1B24E-CC90-44F7-AB88-ACB46C2BDA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10B90-2D2F-47C7-BB04-E124EF0B23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0640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1688" y="1557338"/>
            <a:ext cx="40640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A0C18-6E05-494F-A3CC-8620404F5C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3DA7A4-005E-494C-B72D-4BEBA785EF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303E6-EC0C-4243-A6FF-DA36631512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9E5F0-4779-45CB-B325-69E95E8236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42D41-8FDA-46D7-B132-4F53812AD4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2F144-DF84-48E7-A50E-81DEE31A1A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BF98B-20F9-46B1-90CD-BEA56B5665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05588" y="476250"/>
            <a:ext cx="2070100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5288" y="476250"/>
            <a:ext cx="6057900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A9AD6-8990-4D81-ADA8-340344BA63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95288" y="476250"/>
            <a:ext cx="8280400" cy="5905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F9CDE-DF27-4CD8-8761-3BF41FFD1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0">
          <a:blip r:embed="rId14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6250"/>
            <a:ext cx="8280400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557338"/>
            <a:ext cx="82804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		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58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08B50299-D25D-49B1-A2B2-C6C4D114B8C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2"/>
          <p:cNvSpPr>
            <a:spLocks noChangeArrowheads="1"/>
          </p:cNvSpPr>
          <p:nvPr/>
        </p:nvSpPr>
        <p:spPr bwMode="auto">
          <a:xfrm>
            <a:off x="250825" y="1941513"/>
            <a:ext cx="8893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6000" i="1">
                <a:solidFill>
                  <a:srgbClr val="800000"/>
                </a:solidFill>
              </a:rPr>
              <a:t>Проведение ЕГЭ в ППЭ</a:t>
            </a:r>
          </a:p>
        </p:txBody>
      </p:sp>
      <p:pic>
        <p:nvPicPr>
          <p:cNvPr id="187397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260350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388" y="1557338"/>
            <a:ext cx="8964612" cy="5189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ru-RU" sz="2200" b="1">
                <a:solidFill>
                  <a:srgbClr val="002060"/>
                </a:solidFill>
              </a:rPr>
              <a:t>Методические материалы по подготовке и проведению ЕГЭ в пунктах проведения экзамена в 2013 году с приложениями: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>
                <a:solidFill>
                  <a:srgbClr val="002060"/>
                </a:solidFill>
              </a:rPr>
              <a:t>правила для уполномоченного представителя ГЭК субъекта Российской Федерации в пункте проведения экзамена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>
                <a:solidFill>
                  <a:srgbClr val="002060"/>
                </a:solidFill>
              </a:rPr>
              <a:t>правила для руководителя ППЭ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>
                <a:solidFill>
                  <a:srgbClr val="002060"/>
                </a:solidFill>
              </a:rPr>
              <a:t>правила для ответственного организатора и организатора в аудитории 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>
                <a:solidFill>
                  <a:srgbClr val="C00000"/>
                </a:solidFill>
              </a:rPr>
              <a:t>правила для </a:t>
            </a:r>
            <a:r>
              <a:rPr lang="ru-RU" sz="2200" u="sng">
                <a:solidFill>
                  <a:srgbClr val="C00000"/>
                </a:solidFill>
              </a:rPr>
              <a:t>организатора вне аудитории </a:t>
            </a:r>
            <a:r>
              <a:rPr lang="ru-RU" sz="2200">
                <a:solidFill>
                  <a:srgbClr val="C00000"/>
                </a:solidFill>
              </a:rPr>
              <a:t>- оператора ПЭВМ в ППЭ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>
                <a:solidFill>
                  <a:srgbClr val="C00000"/>
                </a:solidFill>
              </a:rPr>
              <a:t>правила для </a:t>
            </a:r>
            <a:r>
              <a:rPr lang="ru-RU" sz="2200" u="sng">
                <a:solidFill>
                  <a:srgbClr val="C00000"/>
                </a:solidFill>
              </a:rPr>
              <a:t>организатора вне аудитории </a:t>
            </a:r>
            <a:r>
              <a:rPr lang="ru-RU" sz="2200">
                <a:solidFill>
                  <a:srgbClr val="C00000"/>
                </a:solidFill>
              </a:rPr>
              <a:t>- дежурного по этажам 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>
                <a:solidFill>
                  <a:srgbClr val="C00000"/>
                </a:solidFill>
              </a:rPr>
              <a:t>правила для </a:t>
            </a:r>
            <a:r>
              <a:rPr lang="ru-RU" sz="2200" u="sng">
                <a:solidFill>
                  <a:srgbClr val="C00000"/>
                </a:solidFill>
              </a:rPr>
              <a:t>организатора вне аудитории </a:t>
            </a:r>
            <a:r>
              <a:rPr lang="ru-RU" sz="2200">
                <a:solidFill>
                  <a:srgbClr val="C00000"/>
                </a:solidFill>
              </a:rPr>
              <a:t>- дежурного на входе в ППЭ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 b="1">
                <a:solidFill>
                  <a:srgbClr val="FF0000"/>
                </a:solidFill>
              </a:rPr>
              <a:t>порядок проведения инструктажа организаторами в аудитории</a:t>
            </a:r>
          </a:p>
          <a:p>
            <a:pPr marL="342900" indent="-342900" eaLnBrk="0" hangingPunct="0">
              <a:spcBef>
                <a:spcPts val="600"/>
              </a:spcBef>
              <a:buFont typeface="Courier New" pitchFamily="49" charset="0"/>
              <a:buChar char="o"/>
            </a:pPr>
            <a:r>
              <a:rPr lang="ru-RU" sz="2200">
                <a:solidFill>
                  <a:srgbClr val="1E1EF6"/>
                </a:solidFill>
              </a:rPr>
              <a:t>рекомендуемая схема нумерации мест в аудиториях ППЭ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ru-RU" sz="2200" b="1">
                <a:solidFill>
                  <a:srgbClr val="002060"/>
                </a:solidFill>
              </a:rPr>
              <a:t>Сборник форм ППЭ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ru-RU" sz="2200" b="1">
                <a:solidFill>
                  <a:srgbClr val="002060"/>
                </a:solidFill>
              </a:rPr>
              <a:t>Общий список форм ППЭ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950" y="260350"/>
            <a:ext cx="7596188" cy="936625"/>
          </a:xfrm>
        </p:spPr>
        <p:txBody>
          <a:bodyPr/>
          <a:lstStyle/>
          <a:p>
            <a:r>
              <a:rPr lang="ru-RU" sz="3200" b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Методические материалы </a:t>
            </a:r>
            <a:br>
              <a:rPr lang="ru-RU" sz="3200" b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3200" b="0" u="sng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ФГУ «Федеральный центр тестирования»</a:t>
            </a:r>
          </a:p>
        </p:txBody>
      </p:sp>
      <p:pic>
        <p:nvPicPr>
          <p:cNvPr id="333829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188913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rgbClr val="000099"/>
                </a:solidFill>
              </a:rPr>
              <a:t>Руководитель учреждения обязан: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642350" cy="5111750"/>
          </a:xfrm>
        </p:spPr>
        <p:txBody>
          <a:bodyPr/>
          <a:lstStyle/>
          <a:p>
            <a:r>
              <a:rPr lang="ru-RU" sz="2000"/>
              <a:t>Заблаговременно подготовить ППЭ к проведению экзамена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1) выделить помещение для штаба, оборудованное телефонной связью, принтером, персональным компьютером; 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2) подготовить аудитории с заметным обозначением для участников, для сопровождающих, соответствующие всем требованиям для проведения ЕГЭ;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3) закрыть и опечатать аудитории не используемые для проведения ЕГЭ;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4) обеспечить каждую аудиторию часами, находящимися в поле зрения участников ЕГЭ;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5) Обеспечить функционирование пункта медицинской помощи и охраны правопорядка;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6) Обеспечить все аудитории звуковоспроизводящими средствами для прослушивания дисков по иностранным языкам</a:t>
            </a:r>
          </a:p>
        </p:txBody>
      </p:sp>
      <p:pic>
        <p:nvPicPr>
          <p:cNvPr id="431108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333375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</a:rPr>
              <a:t>Документы из РЦОИ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ru-RU"/>
              <a:t>1.  Спецпакеты с материалами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2.  Дополнительные бланки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3.  Диск с файлами рассадки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4.  Форма ППЭ - 13 ( не забыть расписаться о получении)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5.  Форма ППЭ – 18 ( по количеству общественных наблюдателей)</a:t>
            </a:r>
          </a:p>
        </p:txBody>
      </p:sp>
      <p:pic>
        <p:nvPicPr>
          <p:cNvPr id="401412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188913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0"/>
              <a:t>В индивидуальном комплекте находятся:</a:t>
            </a:r>
            <a:r>
              <a:rPr lang="ru-RU" sz="3600"/>
              <a:t/>
            </a:r>
            <a:br>
              <a:rPr lang="ru-RU" sz="3600"/>
            </a:br>
            <a:endParaRPr lang="ru-RU" sz="3600"/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>
                <a:latin typeface="Times New Roman" pitchFamily="18" charset="0"/>
              </a:rPr>
              <a:t>бланк</a:t>
            </a:r>
            <a:r>
              <a:rPr lang="ru-RU" sz="4000" b="1">
                <a:latin typeface="Times New Roman" pitchFamily="18" charset="0"/>
              </a:rPr>
              <a:t> регистрации,</a:t>
            </a:r>
            <a:endParaRPr lang="ru-RU" sz="4000">
              <a:latin typeface="Times New Roman" pitchFamily="18" charset="0"/>
            </a:endParaRPr>
          </a:p>
          <a:p>
            <a:r>
              <a:rPr lang="ru-RU" sz="4000">
                <a:latin typeface="Times New Roman" pitchFamily="18" charset="0"/>
              </a:rPr>
              <a:t>бланк</a:t>
            </a:r>
            <a:r>
              <a:rPr lang="ru-RU" sz="4000" b="1">
                <a:latin typeface="Times New Roman" pitchFamily="18" charset="0"/>
              </a:rPr>
              <a:t> ответов №1, </a:t>
            </a:r>
            <a:endParaRPr lang="ru-RU" sz="4000">
              <a:latin typeface="Times New Roman" pitchFamily="18" charset="0"/>
            </a:endParaRPr>
          </a:p>
          <a:p>
            <a:r>
              <a:rPr lang="ru-RU" sz="4000">
                <a:latin typeface="Times New Roman" pitchFamily="18" charset="0"/>
              </a:rPr>
              <a:t>бланк</a:t>
            </a:r>
            <a:r>
              <a:rPr lang="ru-RU" sz="4000" b="1">
                <a:latin typeface="Times New Roman" pitchFamily="18" charset="0"/>
              </a:rPr>
              <a:t> ответов №2, </a:t>
            </a:r>
          </a:p>
          <a:p>
            <a:r>
              <a:rPr lang="ru-RU" sz="4000" b="1">
                <a:latin typeface="Times New Roman" pitchFamily="18" charset="0"/>
              </a:rPr>
              <a:t>КИМ по предмету.</a:t>
            </a:r>
            <a:r>
              <a:rPr lang="ru-RU" b="1"/>
              <a:t> </a:t>
            </a:r>
          </a:p>
        </p:txBody>
      </p:sp>
      <p:pic>
        <p:nvPicPr>
          <p:cNvPr id="377860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188913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60" name="Picture 4" descr="Бланки ЕГЭ 2009 проект10_в приказ_штрихкоды_Р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323850" y="333375"/>
            <a:ext cx="3322638" cy="4824413"/>
          </a:xfrm>
          <a:noFill/>
          <a:ln/>
        </p:spPr>
      </p:pic>
      <p:pic>
        <p:nvPicPr>
          <p:cNvPr id="403461" name="Picture 5" descr="E:\Obosnovanie\pict\logo.png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7812088" y="260350"/>
            <a:ext cx="1117600" cy="874713"/>
          </a:xfrm>
          <a:noFill/>
          <a:ln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619250" y="1052513"/>
            <a:ext cx="3341688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87675" y="1628775"/>
            <a:ext cx="348615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348038" y="2781300"/>
            <a:ext cx="5664200" cy="396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0994" name="Group 2"/>
          <p:cNvGraphicFramePr>
            <a:graphicFrameLocks noGrp="1"/>
          </p:cNvGraphicFramePr>
          <p:nvPr/>
        </p:nvGraphicFramePr>
        <p:xfrm>
          <a:off x="1403350" y="1295400"/>
          <a:ext cx="6337300" cy="5388610"/>
        </p:xfrm>
        <a:graphic>
          <a:graphicData uri="http://schemas.openxmlformats.org/drawingml/2006/table">
            <a:tbl>
              <a:tblPr/>
              <a:tblGrid>
                <a:gridCol w="3851275"/>
                <a:gridCol w="2486025"/>
              </a:tblGrid>
              <a:tr h="603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предмета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предмета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449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Немецкий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Французский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Испанский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53" name="WordArt 33"/>
          <p:cNvSpPr>
            <a:spLocks noChangeArrowheads="1" noChangeShapeType="1" noTextEdit="1"/>
          </p:cNvSpPr>
          <p:nvPr/>
        </p:nvSpPr>
        <p:spPr bwMode="auto">
          <a:xfrm>
            <a:off x="468313" y="188913"/>
            <a:ext cx="6838950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Название и кодировка предметов</a:t>
            </a:r>
          </a:p>
        </p:txBody>
      </p:sp>
      <p:pic>
        <p:nvPicPr>
          <p:cNvPr id="341007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188913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7561262" cy="874713"/>
          </a:xfrm>
        </p:spPr>
        <p:txBody>
          <a:bodyPr/>
          <a:lstStyle/>
          <a:p>
            <a:r>
              <a:rPr lang="ru-RU" sz="3200" i="1"/>
              <a:t>Продолжительность экзаменов: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>
                <a:solidFill>
                  <a:srgbClr val="003300"/>
                </a:solidFill>
                <a:latin typeface="Times New Roman" pitchFamily="18" charset="0"/>
              </a:rPr>
              <a:t>235 минут - математика, физика, литература, информатика и ИКТ </a:t>
            </a:r>
          </a:p>
          <a:p>
            <a:pPr>
              <a:lnSpc>
                <a:spcPct val="80000"/>
              </a:lnSpc>
            </a:pPr>
            <a:r>
              <a:rPr lang="ru-RU">
                <a:solidFill>
                  <a:srgbClr val="003300"/>
                </a:solidFill>
                <a:latin typeface="Times New Roman" pitchFamily="18" charset="0"/>
              </a:rPr>
              <a:t>210 минут - история, обществознание, русский язык, татарский язык</a:t>
            </a:r>
          </a:p>
          <a:p>
            <a:pPr>
              <a:lnSpc>
                <a:spcPct val="80000"/>
              </a:lnSpc>
            </a:pPr>
            <a:r>
              <a:rPr lang="ru-RU">
                <a:solidFill>
                  <a:srgbClr val="003300"/>
                </a:solidFill>
                <a:latin typeface="Times New Roman" pitchFamily="18" charset="0"/>
              </a:rPr>
              <a:t>180 минут - биология, география, химия, иностранные языки (английский, французский, немецкий, испанский)</a:t>
            </a:r>
          </a:p>
          <a:p>
            <a:pPr>
              <a:lnSpc>
                <a:spcPct val="80000"/>
              </a:lnSpc>
            </a:pPr>
            <a:r>
              <a:rPr lang="ru-RU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kumimoji="0" lang="ru-RU" sz="2800" i="1"/>
              <a:t>Для участников ЕГЭ </a:t>
            </a:r>
            <a:r>
              <a:rPr kumimoji="0" lang="ru-RU" sz="2800" i="1">
                <a:solidFill>
                  <a:srgbClr val="800000"/>
                </a:solidFill>
              </a:rPr>
              <a:t>с ограниченными возможностями здоровья</a:t>
            </a:r>
            <a:r>
              <a:rPr kumimoji="0" lang="ru-RU" sz="2800" i="1"/>
              <a:t> продолжительность экзамена увеличивается </a:t>
            </a:r>
            <a:r>
              <a:rPr kumimoji="0" lang="ru-RU" sz="2800" i="1">
                <a:solidFill>
                  <a:srgbClr val="800000"/>
                </a:solidFill>
              </a:rPr>
              <a:t>на 1,5 часа.</a:t>
            </a:r>
            <a:endParaRPr lang="ru-RU">
              <a:solidFill>
                <a:schemeClr val="bg2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381956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188913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0" i="1"/>
              <a:t>На экзаменах допускается использование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sz="2800" b="1" i="1"/>
          </a:p>
          <a:p>
            <a:r>
              <a:rPr lang="ru-RU" b="1" i="1">
                <a:latin typeface="Times New Roman" pitchFamily="18" charset="0"/>
              </a:rPr>
              <a:t>на математике – линейка;</a:t>
            </a:r>
          </a:p>
          <a:p>
            <a:r>
              <a:rPr lang="ru-RU" b="1" i="1">
                <a:latin typeface="Times New Roman" pitchFamily="18" charset="0"/>
              </a:rPr>
              <a:t>на физике – линейка, непрограммируемый калькулятор;</a:t>
            </a:r>
          </a:p>
          <a:p>
            <a:r>
              <a:rPr lang="ru-RU" b="1" i="1">
                <a:latin typeface="Times New Roman" pitchFamily="18" charset="0"/>
              </a:rPr>
              <a:t>на химии – непрограммируемый калькулятор;</a:t>
            </a:r>
          </a:p>
          <a:p>
            <a:r>
              <a:rPr lang="ru-RU" b="1" i="1">
                <a:latin typeface="Times New Roman" pitchFamily="18" charset="0"/>
              </a:rPr>
              <a:t>на географии – линейка, транспортир, непрограммируемый калькулятор.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Руководите ППЭ обязан: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8785225" cy="50403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/>
              <a:t>1) За 1 день до проведения ЕГЭ оформить протокол готовности совместно с руководителем ОУ;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2) Приступить к своим обязанностям в ППЭ в день проведения ЕГЭ не позднее, чем за 2 часа до начала экзамена и нести персональную ответственность за соблюдение мер информационной безопасности на всех этапах проведения ЕГЭ в ППЭ;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3) Принять документы из РЦОИ от уполномоченного ГЭК РТ и обеспечить их надежное хранение;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4) Обеспечить ознакомление всех категорий организаторов с инструктивными материалами под подпись в ведомости произвольной формы;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5) Произвести распечатку соответствующих списков, протоколов, антов ППЭ в необходимом количестве по результатам автоматизированного распределения, проведенного в РЦОИ, не позднее чем за 1 час 30 минут до начала экзамена;</a:t>
            </a:r>
          </a:p>
        </p:txBody>
      </p:sp>
      <p:pic>
        <p:nvPicPr>
          <p:cNvPr id="432132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12088" y="333375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/>
              <a:t>6) </a:t>
            </a:r>
            <a:r>
              <a:rPr lang="ru-RU" sz="2200"/>
              <a:t>Назначить ответственных организаторов по аудиториям и зафиксировать назначение в форме ППЭ 07-01;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7) </a:t>
            </a:r>
            <a:r>
              <a:rPr lang="ru-RU" sz="2200"/>
              <a:t>Обеспечить регистрацию назначенных в данный ППЭ организаторов (форма ППЭ 07-02), которые не позднее, чем за 1 час 30 минут до начала экзамена должны явиться в ППЭ;</a:t>
            </a:r>
          </a:p>
          <a:p>
            <a:pPr>
              <a:buFont typeface="Wingdings" pitchFamily="2" charset="2"/>
              <a:buNone/>
            </a:pPr>
            <a:r>
              <a:rPr lang="ru-RU" sz="2200"/>
              <a:t>8) Организовать допуск участников ЕГЭ в ППЭ, контролировать проведение проверки документов, удостоверяющих личность и пропуска;</a:t>
            </a:r>
          </a:p>
          <a:p>
            <a:pPr>
              <a:buFont typeface="Wingdings" pitchFamily="2" charset="2"/>
              <a:buNone/>
            </a:pPr>
            <a:r>
              <a:rPr lang="ru-RU" sz="2200"/>
              <a:t>9) Обеспечить допуск в ППЭ лиц, имеющих право присутствовать в ППЭ в день экзамена при наличии у них документов, удостоверяющих личность и полномочия</a:t>
            </a:r>
          </a:p>
          <a:p>
            <a:pPr>
              <a:buFont typeface="Wingdings" pitchFamily="2" charset="2"/>
              <a:buNone/>
            </a:pPr>
            <a:endParaRPr lang="ru-RU" sz="2000"/>
          </a:p>
        </p:txBody>
      </p:sp>
      <p:sp>
        <p:nvSpPr>
          <p:cNvPr id="4331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Руководитель ППЭ обязан:</a:t>
            </a:r>
          </a:p>
        </p:txBody>
      </p:sp>
      <p:pic>
        <p:nvPicPr>
          <p:cNvPr id="433159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12088" y="333375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Не позднее, чем </a:t>
            </a:r>
            <a:r>
              <a:rPr lang="ru-RU" sz="2800" b="1"/>
              <a:t>за 15 минут</a:t>
            </a:r>
            <a:r>
              <a:rPr lang="ru-RU" sz="2800"/>
              <a:t> до начала экзамена выдать организаторам доставочные спецпакеты  с ИК ЭМ, необходимое количество черновиков, дополнительные бланки ответов № 2, а также комплекты возвратных доставочных пакетов, содержащих сопроводительный бланк (форма ППЭ -11), необходимое количество пакетов для использованных КИМ, черновиков и ИК имеющими брак или некомплектность, испорченными ЭМ.</a:t>
            </a:r>
          </a:p>
        </p:txBody>
      </p:sp>
      <p:sp>
        <p:nvSpPr>
          <p:cNvPr id="5153" name="WordArt 33"/>
          <p:cNvSpPr>
            <a:spLocks noChangeArrowheads="1" noChangeShapeType="1" noTextEdit="1"/>
          </p:cNvSpPr>
          <p:nvPr/>
        </p:nvSpPr>
        <p:spPr bwMode="auto">
          <a:xfrm>
            <a:off x="2124075" y="476250"/>
            <a:ext cx="396081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Выдача ЭМ</a:t>
            </a:r>
          </a:p>
        </p:txBody>
      </p:sp>
      <p:pic>
        <p:nvPicPr>
          <p:cNvPr id="435205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96188" y="260350"/>
            <a:ext cx="1117600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600"/>
              <a:t>В случае обнаружения участником ЕГЭ в индивидуальном комплекте лишних (или недостающих) бланков ЕГЭ и КИМ, а также наличия в них полиграфических дефектов, необходимо </a:t>
            </a:r>
            <a:r>
              <a:rPr lang="ru-RU" sz="2600" b="1"/>
              <a:t>полностью </a:t>
            </a:r>
            <a:r>
              <a:rPr lang="ru-RU" sz="2600"/>
              <a:t>заменить ИК. Ответственный организатор обращается к руководителю ППЭ и получает новый комплект ЭМ. Вскрытие комплекта ЭМ происходит в </a:t>
            </a:r>
            <a:r>
              <a:rPr lang="ru-RU" sz="2600" b="1"/>
              <a:t>штабе</a:t>
            </a:r>
            <a:r>
              <a:rPr lang="ru-RU" sz="2600"/>
              <a:t> и может осуществляться только </a:t>
            </a:r>
            <a:r>
              <a:rPr lang="ru-RU" sz="2600" b="1"/>
              <a:t>в присутствии</a:t>
            </a:r>
            <a:r>
              <a:rPr lang="ru-RU" sz="2600"/>
              <a:t> </a:t>
            </a:r>
            <a:r>
              <a:rPr lang="ru-RU" sz="2600" b="1"/>
              <a:t>руководителя ППЭ и уполномоченного представителя ГЭК РТ</a:t>
            </a:r>
            <a:r>
              <a:rPr lang="ru-RU" sz="2600"/>
              <a:t>. Неиспользованные ИК остаются на ответственном хранении у руководителя ППЭ.</a:t>
            </a:r>
          </a:p>
        </p:txBody>
      </p:sp>
      <p:pic>
        <p:nvPicPr>
          <p:cNvPr id="434179" name="Picture 5" descr="E:\Obosnovanie\pict\logo.png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7596188" y="260350"/>
            <a:ext cx="1117600" cy="874713"/>
          </a:xfrm>
          <a:noFill/>
          <a:ln/>
        </p:spPr>
      </p:pic>
      <p:sp>
        <p:nvSpPr>
          <p:cNvPr id="5153" name="WordArt 33"/>
          <p:cNvSpPr>
            <a:spLocks noChangeArrowheads="1" noChangeShapeType="1" noTextEdit="1"/>
          </p:cNvSpPr>
          <p:nvPr/>
        </p:nvSpPr>
        <p:spPr bwMode="auto">
          <a:xfrm>
            <a:off x="2124075" y="333375"/>
            <a:ext cx="3887788" cy="800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Замена 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Руководитель ППЭ обязан: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713788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В течении 45 минут после окончания экзамена в присутствии уполномоченного представителя ГЭК РТ от всех ответственных организаторов получить и пересчитать следующие материалы: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1) Запечатанные возвратные доставочные спецпакеты с бланками (регистрации, ответов № 1, ответов № 2 с доп)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2) Пакеты с использованными КИМ, черновиками и ИК, имеющими брак или некомплектность, испорченными ЭМ, использованными спецпакетами и ИК;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3) Протоколы проведения ЕГЭ в аудитории (форма ППЭ 12-01);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4) Ведомость учета участников ЕГЭ и ЭМ в аудитории (форма ППЭ 05-02).</a:t>
            </a:r>
          </a:p>
        </p:txBody>
      </p:sp>
      <p:pic>
        <p:nvPicPr>
          <p:cNvPr id="436228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12088" y="333375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Руководитель ППЭ обязан: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Внимательно проверить качество заполнения сопроводительных бланков на возвратных доставочных пакетах, содержащих:</a:t>
            </a:r>
          </a:p>
          <a:p>
            <a:pPr>
              <a:buFontTx/>
              <a:buChar char="-"/>
            </a:pPr>
            <a:r>
              <a:rPr lang="ru-RU"/>
              <a:t>Бланки регистрации,</a:t>
            </a:r>
          </a:p>
          <a:p>
            <a:pPr>
              <a:buFontTx/>
              <a:buChar char="-"/>
            </a:pPr>
            <a:r>
              <a:rPr lang="ru-RU"/>
              <a:t>Бланки ответов № 1,</a:t>
            </a:r>
          </a:p>
          <a:p>
            <a:pPr>
              <a:buFontTx/>
              <a:buChar char="-"/>
            </a:pPr>
            <a:r>
              <a:rPr lang="ru-RU"/>
              <a:t>Бланки ответов № 2 (в том числе дополнительные бланки ответов № 2)</a:t>
            </a:r>
          </a:p>
        </p:txBody>
      </p:sp>
      <p:pic>
        <p:nvPicPr>
          <p:cNvPr id="410630" name="Picture 5" descr="E:\Obosnovanie\pict\logo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12088" y="333375"/>
            <a:ext cx="115252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забудьте взять с собой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Бейджик</a:t>
            </a:r>
            <a:endParaRPr lang="ru-RU" dirty="0" smtClean="0"/>
          </a:p>
          <a:p>
            <a:r>
              <a:rPr lang="ru-RU" dirty="0" smtClean="0"/>
              <a:t>Диплом, или заверенную копию </a:t>
            </a:r>
          </a:p>
          <a:p>
            <a:r>
              <a:rPr lang="ru-RU" dirty="0" smtClean="0"/>
              <a:t>Паспорт</a:t>
            </a:r>
          </a:p>
          <a:p>
            <a:r>
              <a:rPr lang="ru-RU" dirty="0" smtClean="0"/>
              <a:t>Черную </a:t>
            </a:r>
            <a:r>
              <a:rPr lang="ru-RU" dirty="0" err="1" smtClean="0"/>
              <a:t>гелевую</a:t>
            </a:r>
            <a:r>
              <a:rPr lang="ru-RU" dirty="0" smtClean="0"/>
              <a:t> ручку 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i="1"/>
              <a:t>Организаторы ППЭ обязаны: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8785225" cy="5184775"/>
          </a:xfrm>
        </p:spPr>
        <p:txBody>
          <a:bodyPr/>
          <a:lstStyle/>
          <a:p>
            <a:r>
              <a:rPr lang="ru-RU" sz="2400"/>
              <a:t>Заранее проверить готовность аудитории к экзамену;</a:t>
            </a:r>
          </a:p>
          <a:p>
            <a:r>
              <a:rPr lang="ru-RU" sz="2400"/>
              <a:t>Прикрепить к двери аудитории список участников ЕГЭ (форма ППЭ 05-01);</a:t>
            </a:r>
          </a:p>
          <a:p>
            <a:r>
              <a:rPr lang="ru-RU" sz="2400"/>
              <a:t>Разместить необходимую информацию для заполнения бланков;</a:t>
            </a:r>
          </a:p>
          <a:p>
            <a:r>
              <a:rPr lang="ru-RU" sz="2400"/>
              <a:t>Проверить комплектность и целостность упаковки доставочных спецпакетов;</a:t>
            </a:r>
          </a:p>
          <a:p>
            <a:r>
              <a:rPr lang="ru-RU" sz="2400"/>
              <a:t>Произвести рассадку участников ЕГЭ строго в соответствии с автоматизированным распределением (форма ППЭ 05-02);</a:t>
            </a:r>
          </a:p>
          <a:p>
            <a:r>
              <a:rPr lang="ru-RU" sz="2400"/>
              <a:t>Настроить средство воспроизведения дисков на экзамене по иностранным языкам</a:t>
            </a:r>
          </a:p>
          <a:p>
            <a:endParaRPr lang="ru-RU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smtClean="0"/>
              <a:t>Необходимо проверить: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smtClean="0"/>
              <a:t> </a:t>
            </a:r>
            <a:r>
              <a:rPr lang="ru-RU" b="1" smtClean="0">
                <a:latin typeface="Times New Roman" pitchFamily="18" charset="0"/>
              </a:rPr>
              <a:t>совпадает ли номер штрих-кода на тексте КИМ со штрих-кодом на конверте индивидуального комплекта (внизу слева 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КИМ № ………..);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latin typeface="Times New Roman" pitchFamily="18" charset="0"/>
              </a:rPr>
              <a:t>– номер штрих-кода на бланке регистрации со штрих-кодом на конверте индивидуального комплекта (внизу справа БР №…………).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latin typeface="Times New Roman" pitchFamily="18" charset="0"/>
              </a:rPr>
              <a:t>Проверьте полиграфическое исполнение текста работы.</a:t>
            </a:r>
            <a:r>
              <a:rPr lang="ru-RU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smtClean="0"/>
              <a:t>Не допускается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 b="1" smtClean="0">
                <a:latin typeface="Times New Roman" pitchFamily="18" charset="0"/>
              </a:rPr>
              <a:t>никаких посторонних записей на полях бланков, в поле штрих-кода, варианта и</a:t>
            </a:r>
            <a:r>
              <a:rPr lang="ru-RU" sz="4000" smtClean="0">
                <a:latin typeface="Times New Roman" pitchFamily="18" charset="0"/>
              </a:rPr>
              <a:t> </a:t>
            </a:r>
            <a:r>
              <a:rPr lang="ru-RU" sz="4000" b="1" smtClean="0">
                <a:latin typeface="Times New Roman" pitchFamily="18" charset="0"/>
              </a:rPr>
              <a:t>т.п.</a:t>
            </a:r>
            <a:r>
              <a:rPr lang="ru-RU" sz="400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Организаторы ППЭ обязаны: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Следить за порядком в аудитории и не допускать, чтобы участники ЕГЭ общались друг с другом, вставали с мест, пересаживались, осуществляли обмен любыми материалами и предметами; пользовались средствами связи и электронно-вычислительной техникой; справочными материалами, кроме разрешенных.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600" b="0" smtClean="0">
                <a:solidFill>
                  <a:srgbClr val="FF0000"/>
                </a:solidFill>
                <a:latin typeface="Times New Roman" pitchFamily="18" charset="0"/>
              </a:rPr>
              <a:t>Замечания, выявленные на этапе верификации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Допустимо использование только печатных букв;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Исправить  данных в бланке регистрации (можно зачеркнуть неверно записанное и написать еще раз);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Бланки заполняются чёрной гелевой ручкой</a:t>
            </a:r>
          </a:p>
          <a:p>
            <a:pPr eaLnBrk="1" hangingPunct="1"/>
            <a:endParaRPr lang="ru-RU" smtClean="0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WordArt 2"/>
          <p:cNvSpPr>
            <a:spLocks noChangeArrowheads="1" noChangeShapeType="1" noTextEdit="1"/>
          </p:cNvSpPr>
          <p:nvPr/>
        </p:nvSpPr>
        <p:spPr bwMode="auto">
          <a:xfrm>
            <a:off x="3048000" y="3352800"/>
            <a:ext cx="247650" cy="2095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</a:t>
            </a:r>
          </a:p>
        </p:txBody>
      </p:sp>
      <p:sp>
        <p:nvSpPr>
          <p:cNvPr id="389123" name="Line 3"/>
          <p:cNvSpPr>
            <a:spLocks noChangeShapeType="1"/>
          </p:cNvSpPr>
          <p:nvPr/>
        </p:nvSpPr>
        <p:spPr bwMode="auto">
          <a:xfrm flipV="1">
            <a:off x="3733800" y="3657600"/>
            <a:ext cx="1828800" cy="3810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124" name="Line 4"/>
          <p:cNvSpPr>
            <a:spLocks noChangeShapeType="1"/>
          </p:cNvSpPr>
          <p:nvPr/>
        </p:nvSpPr>
        <p:spPr bwMode="auto">
          <a:xfrm>
            <a:off x="3657600" y="4648200"/>
            <a:ext cx="1676400" cy="4572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125" name="Line 5"/>
          <p:cNvSpPr>
            <a:spLocks noChangeShapeType="1"/>
          </p:cNvSpPr>
          <p:nvPr/>
        </p:nvSpPr>
        <p:spPr bwMode="auto">
          <a:xfrm>
            <a:off x="3657600" y="4800600"/>
            <a:ext cx="1600200" cy="11430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5638800" y="1676400"/>
          <a:ext cx="3130550" cy="4648200"/>
        </p:xfrm>
        <a:graphic>
          <a:graphicData uri="http://schemas.openxmlformats.org/presentationml/2006/ole">
            <p:oleObj spid="_x0000_s444418" name="Документ" r:id="rId3" imgW="3716280" imgH="5516280" progId="Word.Document.8">
              <p:embed/>
            </p:oleObj>
          </a:graphicData>
        </a:graphic>
      </p:graphicFrame>
      <p:sp>
        <p:nvSpPr>
          <p:cNvPr id="389128" name="WordArt 8"/>
          <p:cNvSpPr>
            <a:spLocks noChangeArrowheads="1" noChangeShapeType="1" noTextEdit="1"/>
          </p:cNvSpPr>
          <p:nvPr/>
        </p:nvSpPr>
        <p:spPr bwMode="auto">
          <a:xfrm>
            <a:off x="762000" y="304800"/>
            <a:ext cx="6477000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Заполнение бланка регистрации</a:t>
            </a:r>
          </a:p>
        </p:txBody>
      </p:sp>
      <p:sp>
        <p:nvSpPr>
          <p:cNvPr id="389129" name="Line 9"/>
          <p:cNvSpPr>
            <a:spLocks noChangeShapeType="1"/>
          </p:cNvSpPr>
          <p:nvPr/>
        </p:nvSpPr>
        <p:spPr bwMode="auto">
          <a:xfrm flipV="1">
            <a:off x="3733800" y="2438400"/>
            <a:ext cx="1828800" cy="14478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457200" y="1905000"/>
            <a:ext cx="4572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CC0000"/>
                </a:solidFill>
              </a:rPr>
              <a:t>Регистрационные поля </a:t>
            </a:r>
            <a:r>
              <a:rPr lang="ru-RU" sz="2800" b="1" u="sng">
                <a:solidFill>
                  <a:srgbClr val="CC0000"/>
                </a:solidFill>
              </a:rPr>
              <a:t>ВСЕХ</a:t>
            </a:r>
            <a:r>
              <a:rPr lang="ru-RU" sz="2800" b="1">
                <a:solidFill>
                  <a:srgbClr val="CC0000"/>
                </a:solidFill>
              </a:rPr>
              <a:t> бланков должны быть заполнены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389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2" grpId="0" animBg="1"/>
      <p:bldP spid="389123" grpId="0" animBg="1"/>
      <p:bldP spid="389124" grpId="0" animBg="1"/>
      <p:bldP spid="389125" grpId="0" animBg="1"/>
      <p:bldP spid="389128" grpId="0" animBg="1"/>
      <p:bldP spid="3891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19200" y="1676400"/>
            <a:ext cx="6858000" cy="412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2362200" y="26670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Arial" charset="0"/>
              </a:rPr>
              <a:t> 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2286000" y="31242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Arial" charset="0"/>
              </a:rPr>
              <a:t>  </a:t>
            </a:r>
          </a:p>
        </p:txBody>
      </p:sp>
      <p:sp>
        <p:nvSpPr>
          <p:cNvPr id="390149" name="Text Box 5"/>
          <p:cNvSpPr txBox="1">
            <a:spLocks noChangeArrowheads="1"/>
          </p:cNvSpPr>
          <p:nvPr/>
        </p:nvSpPr>
        <p:spPr bwMode="auto">
          <a:xfrm>
            <a:off x="4038600" y="26670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Arial" charset="0"/>
              </a:rPr>
              <a:t> </a:t>
            </a:r>
          </a:p>
        </p:txBody>
      </p:sp>
      <p:sp>
        <p:nvSpPr>
          <p:cNvPr id="390151" name="WordArt 7"/>
          <p:cNvSpPr>
            <a:spLocks noChangeArrowheads="1" noChangeShapeType="1" noTextEdit="1"/>
          </p:cNvSpPr>
          <p:nvPr/>
        </p:nvSpPr>
        <p:spPr bwMode="auto">
          <a:xfrm>
            <a:off x="381000" y="762000"/>
            <a:ext cx="80010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Заполнение бланка регистрации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0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0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9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390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90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/>
      <p:bldP spid="390148" grpId="0"/>
      <p:bldP spid="390149" grpId="0"/>
      <p:bldP spid="3901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38" y="2214563"/>
          <a:ext cx="7572375" cy="2341564"/>
        </p:xfrm>
        <a:graphic>
          <a:graphicData uri="http://schemas.openxmlformats.org/drawingml/2006/table">
            <a:tbl>
              <a:tblPr/>
              <a:tblGrid>
                <a:gridCol w="328612"/>
                <a:gridCol w="330200"/>
                <a:gridCol w="328613"/>
                <a:gridCol w="330200"/>
                <a:gridCol w="328612"/>
                <a:gridCol w="328613"/>
                <a:gridCol w="330200"/>
                <a:gridCol w="328612"/>
                <a:gridCol w="330200"/>
                <a:gridCol w="328613"/>
                <a:gridCol w="328612"/>
                <a:gridCol w="330200"/>
                <a:gridCol w="328613"/>
                <a:gridCol w="328612"/>
                <a:gridCol w="330200"/>
                <a:gridCol w="328613"/>
                <a:gridCol w="330200"/>
                <a:gridCol w="328612"/>
                <a:gridCol w="328613"/>
                <a:gridCol w="330200"/>
                <a:gridCol w="328612"/>
                <a:gridCol w="330200"/>
                <a:gridCol w="328613"/>
              </a:tblGrid>
              <a:tr h="303213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образовательного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пункта проведения ЕГЭ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аудитории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12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6</a:t>
                      </a: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предмета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предмета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57313" y="5000625"/>
          <a:ext cx="1968500" cy="621665"/>
        </p:xfrm>
        <a:graphic>
          <a:graphicData uri="http://schemas.openxmlformats.org/drawingml/2006/table">
            <a:tbl>
              <a:tblPr/>
              <a:tblGrid>
                <a:gridCol w="246062"/>
                <a:gridCol w="246063"/>
                <a:gridCol w="246062"/>
                <a:gridCol w="246063"/>
                <a:gridCol w="244475"/>
                <a:gridCol w="247650"/>
                <a:gridCol w="244475"/>
                <a:gridCol w="247650"/>
              </a:tblGrid>
              <a:tr h="225425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проведения ЕГЭ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5" name="WordArt 3"/>
          <p:cNvSpPr>
            <a:spLocks noChangeArrowheads="1" noChangeShapeType="1" noTextEdit="1"/>
          </p:cNvSpPr>
          <p:nvPr/>
        </p:nvSpPr>
        <p:spPr bwMode="auto">
          <a:xfrm>
            <a:off x="838200" y="1066800"/>
            <a:ext cx="7162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Недопустимо использование</a:t>
            </a:r>
          </a:p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корректирующей жидкости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" y="2362200"/>
            <a:ext cx="81946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9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476250"/>
            <a:ext cx="7345363" cy="874713"/>
          </a:xfrm>
        </p:spPr>
        <p:txBody>
          <a:bodyPr/>
          <a:lstStyle/>
          <a:p>
            <a:r>
              <a:rPr lang="ru-RU" sz="2600" smtClean="0"/>
              <a:t>Организатор ошибочно поставил подпись</a:t>
            </a:r>
            <a:br>
              <a:rPr lang="ru-RU" sz="2600" smtClean="0"/>
            </a:br>
            <a:r>
              <a:rPr lang="ru-RU" sz="2600" smtClean="0"/>
              <a:t>( ставится в случае удаления или болезни)</a:t>
            </a:r>
          </a:p>
        </p:txBody>
      </p:sp>
      <p:pic>
        <p:nvPicPr>
          <p:cNvPr id="25603" name="Picture 3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622425" y="1557338"/>
            <a:ext cx="5826125" cy="4824412"/>
          </a:xfrm>
        </p:spPr>
      </p:pic>
      <p:pic>
        <p:nvPicPr>
          <p:cNvPr id="25604" name="Picture 4" descr="эмблем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825" y="333375"/>
            <a:ext cx="11525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7127875" cy="1162050"/>
          </a:xfrm>
        </p:spPr>
        <p:txBody>
          <a:bodyPr/>
          <a:lstStyle/>
          <a:p>
            <a:r>
              <a:rPr lang="ru-RU" sz="2400" b="0" smtClean="0"/>
              <a:t/>
            </a:r>
            <a:br>
              <a:rPr lang="ru-RU" sz="2400" b="0" smtClean="0"/>
            </a:br>
            <a:r>
              <a:rPr lang="ru-RU" sz="2400" smtClean="0"/>
              <a:t>П</a:t>
            </a:r>
            <a:r>
              <a:rPr lang="ru-RU" sz="2800" smtClean="0">
                <a:latin typeface="Times New Roman" pitchFamily="18" charset="0"/>
              </a:rPr>
              <a:t>одпись участника поставлена в поле «подпись ответственного организатора»</a:t>
            </a:r>
          </a:p>
        </p:txBody>
      </p:sp>
      <p:pic>
        <p:nvPicPr>
          <p:cNvPr id="26627" name="Picture 3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676400" y="1676400"/>
            <a:ext cx="5715000" cy="4525963"/>
          </a:xfrm>
        </p:spPr>
      </p:pic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5486400" y="5334000"/>
            <a:ext cx="18288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6629" name="Picture 4" descr="эмблем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825" y="333375"/>
            <a:ext cx="11525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71688" y="357188"/>
            <a:ext cx="4643437" cy="561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2" name="Содержимое 5"/>
          <p:cNvSpPr>
            <a:spLocks noGrp="1"/>
          </p:cNvSpPr>
          <p:nvPr>
            <p:ph idx="1"/>
          </p:nvPr>
        </p:nvSpPr>
        <p:spPr>
          <a:xfrm>
            <a:off x="395288" y="6072188"/>
            <a:ext cx="8280400" cy="309562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12300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" y="228600"/>
            <a:ext cx="4484688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50988" y="2438400"/>
            <a:ext cx="7593012" cy="12001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1066800" y="1371600"/>
            <a:ext cx="4343400" cy="609600"/>
          </a:xfrm>
          <a:prstGeom prst="ellips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4419600" y="1905000"/>
            <a:ext cx="609600" cy="533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два ответа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" y="381000"/>
            <a:ext cx="8001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914400" y="3505200"/>
            <a:ext cx="2514600" cy="2438400"/>
            <a:chOff x="576" y="2208"/>
            <a:chExt cx="1584" cy="1536"/>
          </a:xfrm>
        </p:grpSpPr>
        <p:sp>
          <p:nvSpPr>
            <p:cNvPr id="32773" name="Line 5"/>
            <p:cNvSpPr>
              <a:spLocks noChangeShapeType="1"/>
            </p:cNvSpPr>
            <p:nvPr/>
          </p:nvSpPr>
          <p:spPr bwMode="auto">
            <a:xfrm flipV="1">
              <a:off x="576" y="2400"/>
              <a:ext cx="120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4" name="Line 6"/>
            <p:cNvSpPr>
              <a:spLocks noChangeShapeType="1"/>
            </p:cNvSpPr>
            <p:nvPr/>
          </p:nvSpPr>
          <p:spPr bwMode="auto">
            <a:xfrm>
              <a:off x="576" y="3072"/>
              <a:ext cx="1152" cy="4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5" name="Oval 7"/>
            <p:cNvSpPr>
              <a:spLocks noChangeArrowheads="1"/>
            </p:cNvSpPr>
            <p:nvPr/>
          </p:nvSpPr>
          <p:spPr bwMode="auto">
            <a:xfrm>
              <a:off x="1728" y="2208"/>
              <a:ext cx="432" cy="3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>
                <a:latin typeface="Arial" charset="0"/>
              </a:endParaRPr>
            </a:p>
          </p:txBody>
        </p:sp>
        <p:sp>
          <p:nvSpPr>
            <p:cNvPr id="32776" name="Oval 8"/>
            <p:cNvSpPr>
              <a:spLocks noChangeArrowheads="1"/>
            </p:cNvSpPr>
            <p:nvPr/>
          </p:nvSpPr>
          <p:spPr bwMode="auto">
            <a:xfrm>
              <a:off x="1680" y="3360"/>
              <a:ext cx="432" cy="3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>
                <a:latin typeface="Arial" charset="0"/>
              </a:endParaRPr>
            </a:p>
          </p:txBody>
        </p:sp>
      </p:grp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6705600" y="0"/>
            <a:ext cx="2057400" cy="2133600"/>
          </a:xfrm>
          <a:prstGeom prst="ellipse">
            <a:avLst/>
          </a:prstGeom>
          <a:noFill/>
          <a:ln w="38100">
            <a:solidFill>
              <a:srgbClr val="000066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лажа7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1000" y="381000"/>
            <a:ext cx="8305800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3429000" y="1600200"/>
            <a:ext cx="9906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БЛАНК ОТВЕТОВ №2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357188" y="6500813"/>
            <a:ext cx="8280400" cy="2967037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85938" y="1335088"/>
            <a:ext cx="4357687" cy="5118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476250"/>
            <a:ext cx="7056438" cy="874713"/>
          </a:xfrm>
        </p:spPr>
        <p:txBody>
          <a:bodyPr/>
          <a:lstStyle/>
          <a:p>
            <a:r>
              <a:rPr lang="ru-RU" sz="3200" smtClean="0">
                <a:latin typeface="Times New Roman" pitchFamily="18" charset="0"/>
              </a:rPr>
              <a:t>Работа выполнена после знака «</a:t>
            </a:r>
            <a:r>
              <a:rPr lang="en-US" sz="3200" smtClean="0">
                <a:latin typeface="Times New Roman" pitchFamily="18" charset="0"/>
              </a:rPr>
              <a:t>Z</a:t>
            </a:r>
            <a:r>
              <a:rPr lang="ru-RU" sz="3200" smtClean="0">
                <a:latin typeface="Times New Roman" pitchFamily="18" charset="0"/>
              </a:rPr>
              <a:t>»</a:t>
            </a:r>
            <a:br>
              <a:rPr lang="ru-RU" sz="3200" smtClean="0">
                <a:latin typeface="Times New Roman" pitchFamily="18" charset="0"/>
              </a:rPr>
            </a:br>
            <a:endParaRPr lang="ru-RU" sz="3200" smtClean="0">
              <a:latin typeface="Times New Roman" pitchFamily="18" charset="0"/>
            </a:endParaRPr>
          </a:p>
        </p:txBody>
      </p:sp>
      <p:pic>
        <p:nvPicPr>
          <p:cNvPr id="29699" name="Picture 3" descr="200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788988" y="1557338"/>
            <a:ext cx="3495675" cy="4824412"/>
          </a:xfrm>
        </p:spPr>
      </p:pic>
      <p:pic>
        <p:nvPicPr>
          <p:cNvPr id="29700" name="Picture 4" descr="20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4956175" y="1557338"/>
            <a:ext cx="3503613" cy="4824412"/>
          </a:xfrm>
        </p:spPr>
      </p:pic>
      <p:pic>
        <p:nvPicPr>
          <p:cNvPr id="29701" name="Picture 4" descr="эмблема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0825" y="333375"/>
            <a:ext cx="11525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6100" y="1557338"/>
            <a:ext cx="4608513" cy="48244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При выдаче дополнительного бланка ответов № 2 в поле «Дополнительный бланк ответов № 2 основного бланка </a:t>
            </a:r>
            <a:r>
              <a:rPr lang="ru-RU" sz="2400" b="1">
                <a:solidFill>
                  <a:srgbClr val="990000"/>
                </a:solidFill>
              </a:rPr>
              <a:t>ответственный организатор</a:t>
            </a:r>
            <a:r>
              <a:rPr lang="ru-RU" sz="2400"/>
              <a:t> вписывает номер выданного дополнительного бланка ответов № 2, а на выданном дополнительном бланке ответов № 2 проставляет номер листа в соответствующем поле бланка.</a:t>
            </a: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388" y="549275"/>
            <a:ext cx="348615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0325" name="Picture 5" descr="Бланки ЕГЭ 2009 проект10_в приказ_штрихкоды_2-1_доп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00113" y="1628775"/>
            <a:ext cx="3422650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26" name="Oval 6"/>
          <p:cNvSpPr>
            <a:spLocks noChangeArrowheads="1"/>
          </p:cNvSpPr>
          <p:nvPr/>
        </p:nvSpPr>
        <p:spPr bwMode="auto">
          <a:xfrm>
            <a:off x="2916238" y="1844675"/>
            <a:ext cx="1223962" cy="317500"/>
          </a:xfrm>
          <a:prstGeom prst="ellips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auto">
          <a:xfrm flipH="1" flipV="1">
            <a:off x="1692275" y="1196975"/>
            <a:ext cx="1655763" cy="71913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Line 8"/>
          <p:cNvSpPr>
            <a:spLocks noChangeShapeType="1"/>
          </p:cNvSpPr>
          <p:nvPr/>
        </p:nvSpPr>
        <p:spPr bwMode="auto">
          <a:xfrm flipH="1" flipV="1">
            <a:off x="3348038" y="2349500"/>
            <a:ext cx="1368425" cy="302418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2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Организаторам запрещается: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642350" cy="4824412"/>
          </a:xfrm>
        </p:spPr>
        <p:txBody>
          <a:bodyPr/>
          <a:lstStyle/>
          <a:p>
            <a:r>
              <a:rPr lang="ru-RU"/>
              <a:t>Без уважительной причины покидать аудиторию во время экзамена, в</a:t>
            </a:r>
            <a:r>
              <a:rPr lang="ru-RU" sz="2400"/>
              <a:t> </a:t>
            </a:r>
            <a:r>
              <a:rPr lang="ru-RU"/>
              <a:t>противном случае в аудиторию приглашается один из дежурных организаторов по этажу;</a:t>
            </a:r>
          </a:p>
          <a:p>
            <a:r>
              <a:rPr lang="ru-RU"/>
              <a:t>Пользоваться средствами связи и техническими устройствами;</a:t>
            </a:r>
          </a:p>
          <a:p>
            <a:r>
              <a:rPr lang="ru-RU"/>
              <a:t>Комментировать ответы участников ЕГЭ.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80400" cy="874713"/>
          </a:xfrm>
        </p:spPr>
        <p:txBody>
          <a:bodyPr/>
          <a:lstStyle/>
          <a:p>
            <a:pPr algn="ctr"/>
            <a:r>
              <a:rPr lang="ru-RU" i="1"/>
              <a:t>Запрещаются участникам: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80400" cy="5113337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800" b="1"/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разговоры, вставание с мест, пересаживания, обмен любыми материалами и предметами;</a:t>
            </a: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использование корректирующей жидкости;</a:t>
            </a: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пользование мобильными телефонами, иными средствами связи, электронно-вычислительной техникой </a:t>
            </a:r>
            <a:r>
              <a:rPr lang="ru-RU" sz="2400" i="1">
                <a:latin typeface="Times New Roman" pitchFamily="18" charset="0"/>
              </a:rPr>
              <a:t>(непрограммируемый калькулятор можно использовать на физике, химии, географии)</a:t>
            </a:r>
            <a:r>
              <a:rPr lang="ru-RU" sz="2400" b="1">
                <a:latin typeface="Times New Roman" pitchFamily="18" charset="0"/>
              </a:rPr>
              <a:t>; </a:t>
            </a:r>
            <a:endParaRPr lang="ru-RU" sz="240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сокрытие</a:t>
            </a:r>
            <a:r>
              <a:rPr lang="ru-RU" sz="2400" b="1">
                <a:latin typeface="Times New Roman" pitchFamily="18" charset="0"/>
              </a:rPr>
              <a:t> КИМ или их части при сдаче работы;</a:t>
            </a:r>
            <a:endParaRPr lang="ru-RU" sz="240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пользование</a:t>
            </a:r>
            <a:r>
              <a:rPr lang="ru-RU" sz="2400" b="1">
                <a:latin typeface="Times New Roman" pitchFamily="18" charset="0"/>
              </a:rPr>
              <a:t> справочными материалами кроме тех, которые указаны в тексте КИМ;</a:t>
            </a:r>
            <a:endParaRPr lang="ru-RU" sz="240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>
                <a:latin typeface="Times New Roman" pitchFamily="18" charset="0"/>
              </a:rPr>
              <a:t>хождение</a:t>
            </a:r>
            <a:r>
              <a:rPr lang="ru-RU" sz="2400" b="1">
                <a:latin typeface="Times New Roman" pitchFamily="18" charset="0"/>
              </a:rPr>
              <a:t> по ППЭ во время экзамена без сопровождения.</a:t>
            </a: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При нарушении требований или отказе их выполнять, организаторы вправе удалить Вас с экзамена.</a:t>
            </a:r>
            <a:r>
              <a:rPr lang="ru-RU" sz="2400"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/>
              <a:t>Удаление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8785225" cy="4824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В случае если участник удален в связи с нарушением порядка проведения  ЕГЭ необходимо: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1) Организатор совместно с уполномоченным представителем ГЭК РТ и руководителем ППЭ составляют акт об удалении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2) Вносится соответствующая запись в ведомость учета участников ЕГЭ и ЭМ в аудитории и участник ЕГЭ ставит подпись (фома ППЭ 05-02)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3) В пропуске делается запись «Удален с экзамена»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4) В бланке регистрации в поле «Удален с экзамена» ставится соответствующая метка «х» и организатор ставит свою подпись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404813"/>
            <a:ext cx="8280400" cy="874712"/>
          </a:xfrm>
        </p:spPr>
        <p:txBody>
          <a:bodyPr/>
          <a:lstStyle/>
          <a:p>
            <a:r>
              <a:rPr lang="ru-RU" sz="2800" i="1">
                <a:solidFill>
                  <a:schemeClr val="tx1"/>
                </a:solidFill>
              </a:rPr>
              <a:t>Нарушения (замечания) при проведении единого государственного экзамена</a:t>
            </a:r>
          </a:p>
        </p:txBody>
      </p:sp>
      <p:sp>
        <p:nvSpPr>
          <p:cNvPr id="398339" name="Объект 2"/>
          <p:cNvSpPr>
            <a:spLocks noGrp="1"/>
          </p:cNvSpPr>
          <p:nvPr>
            <p:ph idx="4294967295"/>
          </p:nvPr>
        </p:nvSpPr>
        <p:spPr>
          <a:xfrm>
            <a:off x="179388" y="1484313"/>
            <a:ext cx="8713787" cy="4840287"/>
          </a:xfrm>
        </p:spPr>
        <p:txBody>
          <a:bodyPr/>
          <a:lstStyle/>
          <a:p>
            <a:pPr algn="just">
              <a:lnSpc>
                <a:spcPct val="150000"/>
              </a:lnSpc>
              <a:buClrTx/>
              <a:buFont typeface="Arial" charset="0"/>
              <a:buChar char="―"/>
            </a:pPr>
            <a:r>
              <a:rPr lang="ru-RU" sz="2400">
                <a:cs typeface="Times New Roman" pitchFamily="18" charset="0"/>
              </a:rPr>
              <a:t> </a:t>
            </a:r>
            <a:r>
              <a:rPr lang="ru-RU" sz="2600">
                <a:cs typeface="Times New Roman" pitchFamily="18" charset="0"/>
              </a:rPr>
              <a:t>наличие справочных материалов, учебников, учебно-методической литературы, оргтехники в аудиториях ППЭ, предназначенных для проведения ЕГЭ;</a:t>
            </a:r>
          </a:p>
          <a:p>
            <a:pPr algn="just">
              <a:lnSpc>
                <a:spcPct val="150000"/>
              </a:lnSpc>
              <a:buClrTx/>
              <a:buFont typeface="Arial" charset="0"/>
              <a:buChar char="―"/>
            </a:pPr>
            <a:r>
              <a:rPr lang="ru-RU" sz="2600">
                <a:cs typeface="Times New Roman" pitchFamily="18" charset="0"/>
              </a:rPr>
              <a:t> наличие и использование средств связи, Мp3-плееров, фотоаппаратов, и электронно-вычислительной техники выпускниками;</a:t>
            </a:r>
          </a:p>
          <a:p>
            <a:pPr algn="just">
              <a:lnSpc>
                <a:spcPct val="150000"/>
              </a:lnSpc>
              <a:buClrTx/>
              <a:buFont typeface="Arial" charset="0"/>
              <a:buChar char="―"/>
            </a:pPr>
            <a:r>
              <a:rPr lang="ru-RU" sz="2600">
                <a:cs typeface="Times New Roman" pitchFamily="18" charset="0"/>
              </a:rPr>
              <a:t>использование выпускниками шпаргалок, справочных материалов.</a:t>
            </a:r>
          </a:p>
        </p:txBody>
      </p:sp>
      <p:sp>
        <p:nvSpPr>
          <p:cNvPr id="398340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48340A30-68A1-4278-9BB4-A1596D32187B}" type="slidenum">
              <a:rPr lang="ru-RU" sz="1000">
                <a:solidFill>
                  <a:schemeClr val="tx2"/>
                </a:solidFill>
                <a:latin typeface="Verdana" pitchFamily="34" charset="0"/>
              </a:rPr>
              <a:pPr algn="ctr"/>
              <a:t>38</a:t>
            </a:fld>
            <a:endParaRPr lang="ru-RU" sz="100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i="1"/>
              <a:t>Замечания при сдаче бланков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Нет связки дополнительного бланка с основным!!!</a:t>
            </a:r>
          </a:p>
          <a:p>
            <a:r>
              <a:rPr lang="ru-RU" sz="2800"/>
              <a:t>Работа после «</a:t>
            </a:r>
            <a:r>
              <a:rPr lang="en-US" sz="2800"/>
              <a:t>Z</a:t>
            </a:r>
            <a:r>
              <a:rPr lang="ru-RU" sz="2800"/>
              <a:t>»</a:t>
            </a:r>
          </a:p>
          <a:p>
            <a:r>
              <a:rPr lang="ru-RU" sz="2800"/>
              <a:t>Нет подписи участника в бланке регистрации и ответов № 1</a:t>
            </a:r>
          </a:p>
          <a:p>
            <a:r>
              <a:rPr lang="ru-RU" sz="2800"/>
              <a:t>Нарушен порядок расположения основных и дополнительных бланков!!!</a:t>
            </a:r>
          </a:p>
          <a:p>
            <a:r>
              <a:rPr lang="ru-RU" sz="2800"/>
              <a:t>Выдан дополнительный при незаполненном основном</a:t>
            </a:r>
          </a:p>
          <a:p>
            <a:r>
              <a:rPr lang="ru-RU" sz="2800"/>
              <a:t>Не заполнены регистрационные поля бланков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i="1"/>
              <a:t>Замечания по строгой отчетности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Конверты с ИК упакованы так, что при их вскрытии нарушается целостность комплекта.</a:t>
            </a:r>
          </a:p>
          <a:p>
            <a:pPr>
              <a:lnSpc>
                <a:spcPct val="90000"/>
              </a:lnSpc>
            </a:pPr>
            <a:r>
              <a:rPr lang="ru-RU" sz="2800"/>
              <a:t>Уполномоченные ГЭК не могут разобраться в формах ППЭ при сдаче документов.</a:t>
            </a:r>
          </a:p>
          <a:p>
            <a:pPr>
              <a:lnSpc>
                <a:spcPct val="90000"/>
              </a:lnSpc>
            </a:pPr>
            <a:r>
              <a:rPr lang="ru-RU" sz="2800"/>
              <a:t>Уполномоченные ГЭК забывают в ППЭ материалы (КИМы, не использованные и испорченные ИК и т.д.)</a:t>
            </a:r>
          </a:p>
          <a:p>
            <a:pPr>
              <a:lnSpc>
                <a:spcPct val="90000"/>
              </a:lnSpc>
            </a:pPr>
            <a:r>
              <a:rPr lang="ru-RU" sz="2800"/>
              <a:t>Машиночитаемые формы ППЭ (13,18) заполнены не должным образом.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4400"/>
              <a:t>Формы ППЭ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3203575" cy="576263"/>
          </a:xfrm>
        </p:spPr>
        <p:txBody>
          <a:bodyPr/>
          <a:lstStyle/>
          <a:p>
            <a:pPr marL="762000" indent="-762000"/>
            <a:r>
              <a:rPr lang="ru-RU" sz="2400"/>
              <a:t>Форма ППЭ-01</a:t>
            </a:r>
          </a:p>
        </p:txBody>
      </p:sp>
      <p:pic>
        <p:nvPicPr>
          <p:cNvPr id="412675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24525" cy="6858000"/>
          </a:xfrm>
          <a:noFill/>
          <a:ln/>
        </p:spPr>
      </p:pic>
      <p:sp>
        <p:nvSpPr>
          <p:cNvPr id="412676" name="Rectangle 4"/>
          <p:cNvSpPr>
            <a:spLocks noChangeArrowheads="1"/>
          </p:cNvSpPr>
          <p:nvPr/>
        </p:nvSpPr>
        <p:spPr bwMode="auto">
          <a:xfrm>
            <a:off x="6372225" y="1557338"/>
            <a:ext cx="184150" cy="457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2677" name="Rectangle 5"/>
          <p:cNvSpPr>
            <a:spLocks noChangeArrowheads="1"/>
          </p:cNvSpPr>
          <p:nvPr/>
        </p:nvSpPr>
        <p:spPr bwMode="auto">
          <a:xfrm>
            <a:off x="5795963" y="1119188"/>
            <a:ext cx="3348037" cy="447357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 в двух экземплярах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Отправляется в отсканированном виде по электронной почте в МОУО</a:t>
            </a:r>
          </a:p>
          <a:p>
            <a:pPr marL="342900" indent="-342900"/>
            <a:r>
              <a:rPr lang="ru-RU"/>
              <a:t>3. 1 экземпляр остаётся у руководителя ППЭ, а 1 экземпляр при сдаче материалов привозится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0" y="476250"/>
            <a:ext cx="3097213" cy="360363"/>
          </a:xfrm>
        </p:spPr>
        <p:txBody>
          <a:bodyPr/>
          <a:lstStyle/>
          <a:p>
            <a:r>
              <a:rPr lang="ru-RU" sz="2400"/>
              <a:t>Форма ППЭ-02</a:t>
            </a:r>
          </a:p>
        </p:txBody>
      </p:sp>
      <p:pic>
        <p:nvPicPr>
          <p:cNvPr id="413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79388" y="0"/>
            <a:ext cx="5329237" cy="6858000"/>
          </a:xfrm>
          <a:noFill/>
          <a:ln/>
        </p:spPr>
      </p:pic>
      <p:sp>
        <p:nvSpPr>
          <p:cNvPr id="413700" name="Rectangle 4"/>
          <p:cNvSpPr>
            <a:spLocks noChangeArrowheads="1"/>
          </p:cNvSpPr>
          <p:nvPr/>
        </p:nvSpPr>
        <p:spPr bwMode="auto">
          <a:xfrm>
            <a:off x="5508625" y="1557338"/>
            <a:ext cx="3635375" cy="3378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участником ЕГЭ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Принимается в ППЭ уполномоченным ГЭК</a:t>
            </a:r>
          </a:p>
          <a:p>
            <a:pPr marL="342900" indent="-342900"/>
            <a:r>
              <a:rPr lang="ru-RU"/>
              <a:t>3. Оригинал передаётся в РЦОИ для рассмотрения Конфликтной комиссией РТ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2808288" cy="874713"/>
          </a:xfrm>
        </p:spPr>
        <p:txBody>
          <a:bodyPr/>
          <a:lstStyle/>
          <a:p>
            <a:r>
              <a:rPr lang="ru-RU" sz="2400"/>
              <a:t>Форма ППЭ-03</a:t>
            </a:r>
          </a:p>
        </p:txBody>
      </p:sp>
      <p:pic>
        <p:nvPicPr>
          <p:cNvPr id="41472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7950" y="0"/>
            <a:ext cx="5543550" cy="6858000"/>
          </a:xfrm>
          <a:noFill/>
          <a:ln/>
        </p:spPr>
      </p:pic>
      <p:sp>
        <p:nvSpPr>
          <p:cNvPr id="414724" name="Rectangle 4"/>
          <p:cNvSpPr>
            <a:spLocks noChangeArrowheads="1"/>
          </p:cNvSpPr>
          <p:nvPr/>
        </p:nvSpPr>
        <p:spPr bwMode="auto">
          <a:xfrm>
            <a:off x="5651500" y="1412875"/>
            <a:ext cx="3348038" cy="48387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уполномоченным ГЭК РТ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уполномоченным ГЭК и членами комиссии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Оригинал передаётся в РЦОИ для рассмотрения Конфликтной комиссией РТ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05-01</a:t>
            </a:r>
          </a:p>
        </p:txBody>
      </p:sp>
      <p:pic>
        <p:nvPicPr>
          <p:cNvPr id="4157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580063" cy="6858000"/>
          </a:xfrm>
          <a:noFill/>
          <a:ln/>
        </p:spPr>
      </p:pic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5580063" y="1811338"/>
            <a:ext cx="35639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остаётся у руководителя ППЭ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84888" y="476250"/>
            <a:ext cx="2951162" cy="874713"/>
          </a:xfrm>
        </p:spPr>
        <p:txBody>
          <a:bodyPr/>
          <a:lstStyle/>
          <a:p>
            <a:r>
              <a:rPr lang="ru-RU" sz="2400"/>
              <a:t>Форма ППЭ 05-02</a:t>
            </a:r>
          </a:p>
        </p:txBody>
      </p:sp>
      <p:pic>
        <p:nvPicPr>
          <p:cNvPr id="4167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7950" y="115888"/>
            <a:ext cx="5688013" cy="6626225"/>
          </a:xfrm>
          <a:noFill/>
          <a:ln/>
        </p:spPr>
      </p:pic>
      <p:sp>
        <p:nvSpPr>
          <p:cNvPr id="416772" name="Rectangle 4"/>
          <p:cNvSpPr>
            <a:spLocks noChangeArrowheads="1"/>
          </p:cNvSpPr>
          <p:nvPr/>
        </p:nvSpPr>
        <p:spPr bwMode="auto">
          <a:xfrm>
            <a:off x="5795963" y="1341438"/>
            <a:ext cx="3348037" cy="5203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 и ответственным организатором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ответственным организатором и  руководителем ППЭ</a:t>
            </a:r>
          </a:p>
          <a:p>
            <a:pPr marL="342900" indent="-342900"/>
            <a:r>
              <a:rPr lang="ru-RU"/>
              <a:t>3. Оригинал передаётся в РЦОИ. </a:t>
            </a:r>
          </a:p>
          <a:p>
            <a:pPr marL="342900" indent="-342900"/>
            <a:r>
              <a:rPr lang="ru-RU" b="1"/>
              <a:t>Замечания: </a:t>
            </a:r>
            <a:r>
              <a:rPr lang="ru-RU"/>
              <a:t>отсутствуют подписи некоторых участников ЕГЭ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663825" cy="874713"/>
          </a:xfrm>
        </p:spPr>
        <p:txBody>
          <a:bodyPr/>
          <a:lstStyle/>
          <a:p>
            <a:r>
              <a:rPr lang="ru-RU" sz="2400"/>
              <a:t>Форма 06 - 01</a:t>
            </a:r>
          </a:p>
        </p:txBody>
      </p:sp>
      <p:pic>
        <p:nvPicPr>
          <p:cNvPr id="41779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7950" y="0"/>
            <a:ext cx="5688013" cy="6858000"/>
          </a:xfrm>
          <a:noFill/>
          <a:ln/>
        </p:spPr>
      </p:pic>
      <p:sp>
        <p:nvSpPr>
          <p:cNvPr id="417796" name="Rectangle 4"/>
          <p:cNvSpPr>
            <a:spLocks noChangeArrowheads="1"/>
          </p:cNvSpPr>
          <p:nvPr/>
        </p:nvSpPr>
        <p:spPr bwMode="auto">
          <a:xfrm>
            <a:off x="5795963" y="1739900"/>
            <a:ext cx="33480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остаётся у руководителя ППЭ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663825" cy="874713"/>
          </a:xfrm>
        </p:spPr>
        <p:txBody>
          <a:bodyPr/>
          <a:lstStyle/>
          <a:p>
            <a:r>
              <a:rPr lang="ru-RU" sz="2400"/>
              <a:t>Форма 06 - 02</a:t>
            </a:r>
          </a:p>
        </p:txBody>
      </p:sp>
      <p:pic>
        <p:nvPicPr>
          <p:cNvPr id="41881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18820" name="Rectangle 4"/>
          <p:cNvSpPr>
            <a:spLocks noChangeArrowheads="1"/>
          </p:cNvSpPr>
          <p:nvPr/>
        </p:nvSpPr>
        <p:spPr bwMode="auto">
          <a:xfrm>
            <a:off x="5795963" y="1739900"/>
            <a:ext cx="33480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остаётся у руководителя ППЭ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07-01</a:t>
            </a:r>
          </a:p>
        </p:txBody>
      </p:sp>
      <p:pic>
        <p:nvPicPr>
          <p:cNvPr id="4198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24525" cy="6858000"/>
          </a:xfrm>
          <a:noFill/>
          <a:ln/>
        </p:spPr>
      </p:pic>
      <p:sp>
        <p:nvSpPr>
          <p:cNvPr id="419844" name="Rectangle 4"/>
          <p:cNvSpPr>
            <a:spLocks noChangeArrowheads="1"/>
          </p:cNvSpPr>
          <p:nvPr/>
        </p:nvSpPr>
        <p:spPr bwMode="auto">
          <a:xfrm>
            <a:off x="5795963" y="1922463"/>
            <a:ext cx="3348037" cy="26479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передаётся в РЦОИ.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07-02</a:t>
            </a:r>
          </a:p>
        </p:txBody>
      </p:sp>
      <p:pic>
        <p:nvPicPr>
          <p:cNvPr id="4208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0868" name="Rectangle 4"/>
          <p:cNvSpPr>
            <a:spLocks noChangeArrowheads="1"/>
          </p:cNvSpPr>
          <p:nvPr/>
        </p:nvSpPr>
        <p:spPr bwMode="auto">
          <a:xfrm>
            <a:off x="5795963" y="1557338"/>
            <a:ext cx="33480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 и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Оригинал остаётся у руководителя ППЭ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95963" y="476250"/>
            <a:ext cx="3024187" cy="874713"/>
          </a:xfrm>
        </p:spPr>
        <p:txBody>
          <a:bodyPr/>
          <a:lstStyle/>
          <a:p>
            <a:r>
              <a:rPr lang="ru-RU" sz="2400"/>
              <a:t>Форма ППЭ 11 - 02</a:t>
            </a:r>
          </a:p>
        </p:txBody>
      </p:sp>
      <p:pic>
        <p:nvPicPr>
          <p:cNvPr id="42189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115888"/>
            <a:ext cx="5508625" cy="6742112"/>
          </a:xfrm>
          <a:noFill/>
          <a:ln/>
        </p:spPr>
      </p:pic>
      <p:sp>
        <p:nvSpPr>
          <p:cNvPr id="421892" name="Rectangle 4"/>
          <p:cNvSpPr>
            <a:spLocks noChangeArrowheads="1"/>
          </p:cNvSpPr>
          <p:nvPr/>
        </p:nvSpPr>
        <p:spPr bwMode="auto">
          <a:xfrm>
            <a:off x="5580063" y="1557338"/>
            <a:ext cx="3348037" cy="3378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ответственным организатором 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Передаётся </a:t>
            </a:r>
          </a:p>
          <a:p>
            <a:pPr marL="342900" indent="-342900"/>
            <a:r>
              <a:rPr lang="ru-RU"/>
              <a:t>с материалами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3025775" cy="874713"/>
          </a:xfrm>
        </p:spPr>
        <p:txBody>
          <a:bodyPr/>
          <a:lstStyle/>
          <a:p>
            <a:r>
              <a:rPr lang="ru-RU" sz="2400"/>
              <a:t>Форма ППЭ 12 - 01</a:t>
            </a:r>
          </a:p>
        </p:txBody>
      </p:sp>
      <p:pic>
        <p:nvPicPr>
          <p:cNvPr id="42291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651500" cy="6858000"/>
          </a:xfrm>
          <a:noFill/>
          <a:ln/>
        </p:spPr>
      </p:pic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5651500" y="1557338"/>
            <a:ext cx="3348038" cy="41084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ответственным организатором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ответственным организатором,  руководителем ППЭ и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5963" y="476250"/>
            <a:ext cx="2879725" cy="874713"/>
          </a:xfrm>
        </p:spPr>
        <p:txBody>
          <a:bodyPr/>
          <a:lstStyle/>
          <a:p>
            <a:r>
              <a:rPr lang="ru-RU" sz="2400"/>
              <a:t>Фома ППЭ 12 - 02</a:t>
            </a:r>
          </a:p>
        </p:txBody>
      </p:sp>
      <p:pic>
        <p:nvPicPr>
          <p:cNvPr id="42393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651500" cy="6858000"/>
          </a:xfrm>
          <a:noFill/>
          <a:ln/>
        </p:spPr>
      </p:pic>
      <p:sp>
        <p:nvSpPr>
          <p:cNvPr id="423940" name="Rectangle 4"/>
          <p:cNvSpPr>
            <a:spLocks noChangeArrowheads="1"/>
          </p:cNvSpPr>
          <p:nvPr/>
        </p:nvSpPr>
        <p:spPr bwMode="auto">
          <a:xfrm>
            <a:off x="5795963" y="1484313"/>
            <a:ext cx="3348037" cy="19177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ответственным организатором</a:t>
            </a:r>
          </a:p>
          <a:p>
            <a:pPr marL="342900" indent="-342900"/>
            <a:r>
              <a:rPr lang="ru-RU"/>
              <a:t>2. Оригинал передаётся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13-01</a:t>
            </a:r>
          </a:p>
        </p:txBody>
      </p:sp>
      <p:pic>
        <p:nvPicPr>
          <p:cNvPr id="4249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4964" name="Rectangle 4"/>
          <p:cNvSpPr>
            <a:spLocks noChangeArrowheads="1"/>
          </p:cNvSpPr>
          <p:nvPr/>
        </p:nvSpPr>
        <p:spPr bwMode="auto">
          <a:xfrm>
            <a:off x="5795963" y="1557338"/>
            <a:ext cx="3348037" cy="301307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3025775" cy="874713"/>
          </a:xfrm>
        </p:spPr>
        <p:txBody>
          <a:bodyPr/>
          <a:lstStyle/>
          <a:p>
            <a:r>
              <a:rPr lang="ru-RU" sz="2400"/>
              <a:t>Форма ППЭ 13-02</a:t>
            </a:r>
          </a:p>
        </p:txBody>
      </p:sp>
      <p:pic>
        <p:nvPicPr>
          <p:cNvPr id="4259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5988" name="Rectangle 4"/>
          <p:cNvSpPr>
            <a:spLocks noChangeArrowheads="1"/>
          </p:cNvSpPr>
          <p:nvPr/>
        </p:nvSpPr>
        <p:spPr bwMode="auto">
          <a:xfrm>
            <a:off x="5724525" y="1412875"/>
            <a:ext cx="3419475" cy="48387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ППЭ,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  <a:p>
            <a:pPr marL="342900" indent="-342900"/>
            <a:r>
              <a:rPr lang="ru-RU" b="1"/>
              <a:t>Замечания:</a:t>
            </a:r>
            <a:r>
              <a:rPr lang="ru-RU"/>
              <a:t> неправильная ориентация документа при печати (неверный формат).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3025775" cy="874713"/>
          </a:xfrm>
        </p:spPr>
        <p:txBody>
          <a:bodyPr/>
          <a:lstStyle/>
          <a:p>
            <a:r>
              <a:rPr lang="ru-RU" sz="2400"/>
              <a:t>Форма ППЭ 14-01</a:t>
            </a:r>
          </a:p>
        </p:txBody>
      </p:sp>
      <p:pic>
        <p:nvPicPr>
          <p:cNvPr id="4270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7012" name="Rectangle 4"/>
          <p:cNvSpPr>
            <a:spLocks noChangeArrowheads="1"/>
          </p:cNvSpPr>
          <p:nvPr/>
        </p:nvSpPr>
        <p:spPr bwMode="auto">
          <a:xfrm>
            <a:off x="5795963" y="1778000"/>
            <a:ext cx="3348037" cy="41084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уполномоченным ГЭК и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Оригинал остаётся у уполномоченного ГЭК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14-02</a:t>
            </a:r>
          </a:p>
        </p:txBody>
      </p:sp>
      <p:pic>
        <p:nvPicPr>
          <p:cNvPr id="4280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8036" name="Rectangle 4"/>
          <p:cNvSpPr>
            <a:spLocks noChangeArrowheads="1"/>
          </p:cNvSpPr>
          <p:nvPr/>
        </p:nvSpPr>
        <p:spPr bwMode="auto">
          <a:xfrm>
            <a:off x="5795963" y="1557338"/>
            <a:ext cx="3348037" cy="301307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3024187" cy="874713"/>
          </a:xfrm>
        </p:spPr>
        <p:txBody>
          <a:bodyPr/>
          <a:lstStyle/>
          <a:p>
            <a:r>
              <a:rPr lang="ru-RU" sz="2400"/>
              <a:t>Форма ППЭ-16</a:t>
            </a:r>
          </a:p>
        </p:txBody>
      </p:sp>
      <p:pic>
        <p:nvPicPr>
          <p:cNvPr id="4290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940425" cy="6858000"/>
          </a:xfrm>
          <a:noFill/>
          <a:ln/>
        </p:spPr>
      </p:pic>
      <p:sp>
        <p:nvSpPr>
          <p:cNvPr id="429060" name="Rectangle 4"/>
          <p:cNvSpPr>
            <a:spLocks noChangeArrowheads="1"/>
          </p:cNvSpPr>
          <p:nvPr/>
        </p:nvSpPr>
        <p:spPr bwMode="auto">
          <a:xfrm>
            <a:off x="6084888" y="1922463"/>
            <a:ext cx="3059112" cy="11874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808287" cy="874713"/>
          </a:xfrm>
        </p:spPr>
        <p:txBody>
          <a:bodyPr/>
          <a:lstStyle/>
          <a:p>
            <a:r>
              <a:rPr lang="ru-RU" sz="2400"/>
              <a:t>Форма ППЭ-18</a:t>
            </a:r>
          </a:p>
        </p:txBody>
      </p:sp>
      <p:pic>
        <p:nvPicPr>
          <p:cNvPr id="43008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435600" cy="6858000"/>
          </a:xfrm>
          <a:noFill/>
          <a:ln/>
        </p:spPr>
      </p:pic>
      <p:sp>
        <p:nvSpPr>
          <p:cNvPr id="430084" name="Rectangle 4"/>
          <p:cNvSpPr>
            <a:spLocks noChangeArrowheads="1"/>
          </p:cNvSpPr>
          <p:nvPr/>
        </p:nvSpPr>
        <p:spPr bwMode="auto">
          <a:xfrm>
            <a:off x="5435600" y="1773238"/>
            <a:ext cx="3708400" cy="3378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общественным наблюдателем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общественным наблюдателем и уполномоченным ГЭК</a:t>
            </a:r>
          </a:p>
          <a:p>
            <a:pPr marL="342900" indent="-342900"/>
            <a:r>
              <a:rPr lang="ru-RU"/>
              <a:t>3. Оригинал передаётся в РЦОИ.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 sz="4400" b="1"/>
              <a:t>Спасибо за внимание!</a:t>
            </a:r>
          </a:p>
          <a:p>
            <a:pPr algn="ctr">
              <a:buFont typeface="Wingdings" pitchFamily="2" charset="2"/>
              <a:buNone/>
            </a:pPr>
            <a:r>
              <a:rPr lang="ru-RU" sz="4400" b="1"/>
              <a:t>Желаем успеха!</a:t>
            </a:r>
          </a:p>
        </p:txBody>
      </p:sp>
      <p:sp>
        <p:nvSpPr>
          <p:cNvPr id="33178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ияева Г.А._15_04_13">
  <a:themeElements>
    <a:clrScheme name="Шаблон оформления 'Эскалатор' 1">
      <a:dk1>
        <a:srgbClr val="1D4337"/>
      </a:dk1>
      <a:lt1>
        <a:srgbClr val="DDFFDD"/>
      </a:lt1>
      <a:dk2>
        <a:srgbClr val="1D4944"/>
      </a:dk2>
      <a:lt2>
        <a:srgbClr val="220011"/>
      </a:lt2>
      <a:accent1>
        <a:srgbClr val="71AD49"/>
      </a:accent1>
      <a:accent2>
        <a:srgbClr val="15692B"/>
      </a:accent2>
      <a:accent3>
        <a:srgbClr val="EBFFEB"/>
      </a:accent3>
      <a:accent4>
        <a:srgbClr val="17382D"/>
      </a:accent4>
      <a:accent5>
        <a:srgbClr val="BBD3B1"/>
      </a:accent5>
      <a:accent6>
        <a:srgbClr val="125E26"/>
      </a:accent6>
      <a:hlink>
        <a:srgbClr val="7A8E32"/>
      </a:hlink>
      <a:folHlink>
        <a:srgbClr val="DFE34F"/>
      </a:folHlink>
    </a:clrScheme>
    <a:fontScheme name="Шаблон оформления 'Эскалатор'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Шаблон оформления 'Эскалатор' 1">
        <a:dk1>
          <a:srgbClr val="1D4337"/>
        </a:dk1>
        <a:lt1>
          <a:srgbClr val="DDFFDD"/>
        </a:lt1>
        <a:dk2>
          <a:srgbClr val="1D4944"/>
        </a:dk2>
        <a:lt2>
          <a:srgbClr val="220011"/>
        </a:lt2>
        <a:accent1>
          <a:srgbClr val="71AD49"/>
        </a:accent1>
        <a:accent2>
          <a:srgbClr val="15692B"/>
        </a:accent2>
        <a:accent3>
          <a:srgbClr val="EBFFEB"/>
        </a:accent3>
        <a:accent4>
          <a:srgbClr val="17382D"/>
        </a:accent4>
        <a:accent5>
          <a:srgbClr val="BBD3B1"/>
        </a:accent5>
        <a:accent6>
          <a:srgbClr val="125E26"/>
        </a:accent6>
        <a:hlink>
          <a:srgbClr val="7A8E32"/>
        </a:hlink>
        <a:folHlink>
          <a:srgbClr val="DFE3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Зияева Г.А._15_04_13</Template>
  <TotalTime>244</TotalTime>
  <Words>1922</Words>
  <Application>Microsoft Office PowerPoint</Application>
  <PresentationFormat>Экран (4:3)</PresentationFormat>
  <Paragraphs>295</Paragraphs>
  <Slides>60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2" baseType="lpstr">
      <vt:lpstr>Зияева Г.А._15_04_13</vt:lpstr>
      <vt:lpstr>Документ</vt:lpstr>
      <vt:lpstr>Слайд 1</vt:lpstr>
      <vt:lpstr>Методические материалы  ФГУ «Федеральный центр тестирования»</vt:lpstr>
      <vt:lpstr>Руководитель учреждения обязан:</vt:lpstr>
      <vt:lpstr>Документы из РЦОИ</vt:lpstr>
      <vt:lpstr>В индивидуальном комплекте находятся: </vt:lpstr>
      <vt:lpstr>Слайд 6</vt:lpstr>
      <vt:lpstr>Слайд 7</vt:lpstr>
      <vt:lpstr>Продолжительность экзаменов:</vt:lpstr>
      <vt:lpstr>На экзаменах допускается использование</vt:lpstr>
      <vt:lpstr>Руководите ППЭ обязан:</vt:lpstr>
      <vt:lpstr>Руководитель ППЭ обязан:</vt:lpstr>
      <vt:lpstr>Слайд 12</vt:lpstr>
      <vt:lpstr>Слайд 13</vt:lpstr>
      <vt:lpstr>Руководитель ППЭ обязан:</vt:lpstr>
      <vt:lpstr>Руководитель ППЭ обязан:</vt:lpstr>
      <vt:lpstr>Не забудьте взять с собой </vt:lpstr>
      <vt:lpstr>Организаторы ППЭ обязаны:</vt:lpstr>
      <vt:lpstr>Необходимо проверить:</vt:lpstr>
      <vt:lpstr>Не допускается</vt:lpstr>
      <vt:lpstr>Организаторы ППЭ обязаны:</vt:lpstr>
      <vt:lpstr>Замечания, выявленные на этапе верификации</vt:lpstr>
      <vt:lpstr>Слайд 22</vt:lpstr>
      <vt:lpstr>Слайд 23</vt:lpstr>
      <vt:lpstr>Слайд 24</vt:lpstr>
      <vt:lpstr>Слайд 25</vt:lpstr>
      <vt:lpstr>Организатор ошибочно поставил подпись ( ставится в случае удаления или болезни)</vt:lpstr>
      <vt:lpstr> Подпись участника поставлена в поле «подпись ответственного организатора»</vt:lpstr>
      <vt:lpstr>Слайд 28</vt:lpstr>
      <vt:lpstr>Слайд 29</vt:lpstr>
      <vt:lpstr>Слайд 30</vt:lpstr>
      <vt:lpstr>Слайд 31</vt:lpstr>
      <vt:lpstr>БЛАНК ОТВЕТОВ №2</vt:lpstr>
      <vt:lpstr>Работа выполнена после знака «Z» </vt:lpstr>
      <vt:lpstr>Слайд 34</vt:lpstr>
      <vt:lpstr>Организаторам запрещается:</vt:lpstr>
      <vt:lpstr>Запрещаются участникам:</vt:lpstr>
      <vt:lpstr>Удаление</vt:lpstr>
      <vt:lpstr>Нарушения (замечания) при проведении единого государственного экзамена</vt:lpstr>
      <vt:lpstr>Замечания при сдаче бланков</vt:lpstr>
      <vt:lpstr>Замечания по строгой отчетности</vt:lpstr>
      <vt:lpstr>Слайд 41</vt:lpstr>
      <vt:lpstr>Форма ППЭ-01</vt:lpstr>
      <vt:lpstr>Форма ППЭ-02</vt:lpstr>
      <vt:lpstr>Форма ППЭ-03</vt:lpstr>
      <vt:lpstr>Форма ППЭ 05-01</vt:lpstr>
      <vt:lpstr>Форма ППЭ 05-02</vt:lpstr>
      <vt:lpstr>Форма 06 - 01</vt:lpstr>
      <vt:lpstr>Форма 06 - 02</vt:lpstr>
      <vt:lpstr>Форма ППЭ 07-01</vt:lpstr>
      <vt:lpstr>Форма ППЭ 07-02</vt:lpstr>
      <vt:lpstr>Форма ППЭ 11 - 02</vt:lpstr>
      <vt:lpstr>Форма ППЭ 12 - 01</vt:lpstr>
      <vt:lpstr>Фома ППЭ 12 - 02</vt:lpstr>
      <vt:lpstr>Форма ППЭ 13-01</vt:lpstr>
      <vt:lpstr>Форма ППЭ 13-02</vt:lpstr>
      <vt:lpstr>Форма ППЭ 14-01</vt:lpstr>
      <vt:lpstr>Форма ППЭ 14-02</vt:lpstr>
      <vt:lpstr>Форма ППЭ-16</vt:lpstr>
      <vt:lpstr>Форма ППЭ-18</vt:lpstr>
      <vt:lpstr>Слайд 60</vt:lpstr>
    </vt:vector>
  </TitlesOfParts>
  <Company>ИМЦ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Компьютер-12</dc:creator>
  <cp:lastModifiedBy>Компьютер-12</cp:lastModifiedBy>
  <cp:revision>6</cp:revision>
  <dcterms:created xsi:type="dcterms:W3CDTF">2013-04-26T08:23:02Z</dcterms:created>
  <dcterms:modified xsi:type="dcterms:W3CDTF">2013-04-30T10:00:25Z</dcterms:modified>
</cp:coreProperties>
</file>